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1143" autoAdjust="0"/>
  </p:normalViewPr>
  <p:slideViewPr>
    <p:cSldViewPr>
      <p:cViewPr>
        <p:scale>
          <a:sx n="70" d="100"/>
          <a:sy n="70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4A318-E0F4-4841-AFEA-86E542613DC3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F9D00-8B2E-4D7E-B31F-47F4B1572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88999-EB77-48AD-9552-264A5F96260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AE27E-A0F1-41F1-8990-F417A5CD3C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en-US" b="1" u="sng" dirty="0" smtClean="0"/>
              <a:t>DAY #1</a:t>
            </a:r>
            <a:r>
              <a:rPr lang="en-US" dirty="0" smtClean="0"/>
              <a:t>:  Today you will begin your </a:t>
            </a:r>
            <a:r>
              <a:rPr lang="en-US" dirty="0" err="1" smtClean="0"/>
              <a:t>Crestnotes</a:t>
            </a:r>
            <a:r>
              <a:rPr lang="en-US" dirty="0" smtClean="0"/>
              <a:t> Project by creating all</a:t>
            </a:r>
            <a:r>
              <a:rPr lang="en-US" baseline="0" dirty="0" smtClean="0"/>
              <a:t> your</a:t>
            </a:r>
          </a:p>
          <a:p>
            <a:pPr marL="228600" indent="-228600">
              <a:buNone/>
            </a:pPr>
            <a:r>
              <a:rPr lang="en-US" baseline="0" dirty="0" smtClean="0"/>
              <a:t>                slides in a</a:t>
            </a:r>
            <a:r>
              <a:rPr lang="en-US" dirty="0" smtClean="0"/>
              <a:t> PPT document.  You will hyperlink the table of contents</a:t>
            </a:r>
          </a:p>
          <a:p>
            <a:pPr marL="228600" indent="-228600">
              <a:buNone/>
            </a:pPr>
            <a:r>
              <a:rPr lang="en-US" dirty="0" smtClean="0"/>
              <a:t>                text to the appropriate slide,</a:t>
            </a:r>
            <a:r>
              <a:rPr lang="en-US" baseline="0" dirty="0" smtClean="0"/>
              <a:t> then key in your content on each slide.</a:t>
            </a:r>
            <a:endParaRPr lang="en-US" dirty="0" smtClean="0"/>
          </a:p>
          <a:p>
            <a:pPr marL="228600" indent="-22860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SYNCHRONEYES to BLOCK INTERNET</a:t>
            </a:r>
            <a:r>
              <a:rPr lang="en-US" b="1" i="1" u="sng" baseline="0" dirty="0" smtClean="0">
                <a:solidFill>
                  <a:srgbClr val="FF0000"/>
                </a:solidFill>
              </a:rPr>
              <a:t> ACCESS!</a:t>
            </a:r>
            <a:endParaRPr lang="en-US" b="1" i="1" u="sng" dirty="0" smtClean="0">
              <a:solidFill>
                <a:srgbClr val="FF0000"/>
              </a:solidFill>
            </a:endParaRPr>
          </a:p>
          <a:p>
            <a:pPr marL="228600" indent="-228600">
              <a:buAutoNum type="arabicPeriod"/>
            </a:pPr>
            <a:r>
              <a:rPr lang="en-US" dirty="0" smtClean="0"/>
              <a:t>Open PPT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Save As:  </a:t>
            </a:r>
            <a:r>
              <a:rPr lang="en-US" dirty="0" err="1" smtClean="0">
                <a:sym typeface="Wingdings" pitchFamily="2" charset="2"/>
              </a:rPr>
              <a:t>crestnotes</a:t>
            </a:r>
            <a:r>
              <a:rPr lang="en-US" dirty="0" smtClean="0">
                <a:sym typeface="Wingdings" pitchFamily="2" charset="2"/>
              </a:rPr>
              <a:t>  (P drive)</a:t>
            </a:r>
          </a:p>
          <a:p>
            <a:pPr marL="228600" indent="-228600">
              <a:buAutoNum type="arabicPeriod"/>
            </a:pPr>
            <a:r>
              <a:rPr lang="en-US" b="1" dirty="0" smtClean="0">
                <a:sym typeface="Wingdings" pitchFamily="2" charset="2"/>
              </a:rPr>
              <a:t>Create a text box </a:t>
            </a:r>
            <a:r>
              <a:rPr lang="en-US" dirty="0" smtClean="0">
                <a:sym typeface="Wingdings" pitchFamily="2" charset="2"/>
              </a:rPr>
              <a:t>on the left side of the “home page” slide:</a:t>
            </a:r>
          </a:p>
          <a:p>
            <a:pPr marL="228600" indent="-228600">
              <a:buFont typeface="Arial" pitchFamily="34" charset="0"/>
              <a:buNone/>
            </a:pPr>
            <a:r>
              <a:rPr lang="en-US" baseline="0" dirty="0" smtClean="0">
                <a:sym typeface="Wingdings" pitchFamily="2" charset="2"/>
              </a:rPr>
              <a:t>      </a:t>
            </a:r>
            <a:r>
              <a:rPr lang="en-US" b="1" baseline="0" dirty="0" smtClean="0">
                <a:sym typeface="Wingdings" pitchFamily="2" charset="2"/>
              </a:rPr>
              <a:t>*</a:t>
            </a:r>
            <a:r>
              <a:rPr lang="en-US" baseline="0" dirty="0" smtClean="0">
                <a:sym typeface="Wingdings" pitchFamily="2" charset="2"/>
              </a:rPr>
              <a:t>Title and your name using WordArt</a:t>
            </a:r>
          </a:p>
          <a:p>
            <a:pPr marL="228600" indent="-228600">
              <a:buFont typeface="Arial" pitchFamily="34" charset="0"/>
              <a:buNone/>
            </a:pPr>
            <a:r>
              <a:rPr lang="en-US" b="1" baseline="0" dirty="0" smtClean="0">
                <a:sym typeface="Wingdings" pitchFamily="2" charset="2"/>
              </a:rPr>
              <a:t>      *</a:t>
            </a:r>
            <a:r>
              <a:rPr lang="en-US" baseline="0" dirty="0" smtClean="0">
                <a:sym typeface="Wingdings" pitchFamily="2" charset="2"/>
              </a:rPr>
              <a:t>Book title and Author’s name</a:t>
            </a:r>
          </a:p>
          <a:p>
            <a:pPr marL="228600" indent="-228600">
              <a:buFont typeface="Arial" pitchFamily="34" charset="0"/>
              <a:buNone/>
            </a:pPr>
            <a:r>
              <a:rPr lang="en-US" baseline="0" dirty="0" smtClean="0">
                <a:sym typeface="Wingdings" pitchFamily="2" charset="2"/>
              </a:rPr>
              <a:t>      </a:t>
            </a:r>
            <a:r>
              <a:rPr lang="en-US" b="1" baseline="0" dirty="0" smtClean="0">
                <a:sym typeface="Wingdings" pitchFamily="2" charset="2"/>
              </a:rPr>
              <a:t>*</a:t>
            </a:r>
            <a:r>
              <a:rPr lang="en-US" baseline="0" dirty="0" smtClean="0">
                <a:sym typeface="Wingdings" pitchFamily="2" charset="2"/>
              </a:rPr>
              <a:t>Table of Contents</a:t>
            </a:r>
          </a:p>
          <a:p>
            <a:pPr marL="228600" indent="-228600">
              <a:buFont typeface="Arial" pitchFamily="34" charset="0"/>
              <a:buAutoNum type="arabicPeriod" startAt="3"/>
            </a:pPr>
            <a:r>
              <a:rPr lang="en-US" b="1" baseline="0" dirty="0" smtClean="0">
                <a:sym typeface="Wingdings" pitchFamily="2" charset="2"/>
              </a:rPr>
              <a:t>Create 6 new slides </a:t>
            </a:r>
            <a:r>
              <a:rPr lang="en-US" baseline="0" dirty="0" smtClean="0">
                <a:sym typeface="Wingdings" pitchFamily="2" charset="2"/>
              </a:rPr>
              <a:t>and type the title on each slide.</a:t>
            </a:r>
          </a:p>
          <a:p>
            <a:pPr marL="228600" indent="-228600">
              <a:buFont typeface="Arial" pitchFamily="34" charset="0"/>
              <a:buAutoNum type="arabicPeriod" startAt="3"/>
            </a:pPr>
            <a:r>
              <a:rPr lang="en-US" b="1" baseline="0" dirty="0" smtClean="0">
                <a:sym typeface="Wingdings" pitchFamily="2" charset="2"/>
              </a:rPr>
              <a:t>Hyperlink each Slide title on the “home page” to the appropriate slide #</a:t>
            </a:r>
          </a:p>
          <a:p>
            <a:pPr marL="228600" indent="-228600">
              <a:buFont typeface="Arial" pitchFamily="34" charset="0"/>
              <a:buNone/>
            </a:pPr>
            <a:r>
              <a:rPr lang="en-US" baseline="0" dirty="0" smtClean="0">
                <a:sym typeface="Wingdings" pitchFamily="2" charset="2"/>
              </a:rPr>
              <a:t>      * Select “Plot Overview” text right click hyperlink  </a:t>
            </a:r>
          </a:p>
          <a:p>
            <a:pPr marL="228600" indent="-228600">
              <a:buFont typeface="Arial" pitchFamily="34" charset="0"/>
              <a:buNone/>
            </a:pPr>
            <a:r>
              <a:rPr lang="en-US" baseline="0" dirty="0" smtClean="0">
                <a:sym typeface="Wingdings" pitchFamily="2" charset="2"/>
              </a:rPr>
              <a:t>         link to:  Place in this document  slide #2  OK</a:t>
            </a:r>
          </a:p>
          <a:p>
            <a:pPr marL="228600" indent="-228600">
              <a:buFont typeface="Arial" pitchFamily="34" charset="0"/>
              <a:buNone/>
            </a:pPr>
            <a:r>
              <a:rPr lang="en-US" baseline="0" dirty="0" smtClean="0">
                <a:sym typeface="Wingdings" pitchFamily="2" charset="2"/>
              </a:rPr>
              <a:t>      *Repeat for all slides</a:t>
            </a:r>
          </a:p>
          <a:p>
            <a:pPr marL="228600" indent="-228600">
              <a:buFont typeface="Arial" pitchFamily="34" charset="0"/>
              <a:buAutoNum type="arabicPeriod" startAt="5"/>
            </a:pPr>
            <a:r>
              <a:rPr lang="en-US" baseline="0" dirty="0" smtClean="0">
                <a:sym typeface="Wingdings" pitchFamily="2" charset="2"/>
              </a:rPr>
              <a:t>Create </a:t>
            </a:r>
            <a:r>
              <a:rPr lang="en-US" b="1" baseline="0" dirty="0" smtClean="0">
                <a:sym typeface="Wingdings" pitchFamily="2" charset="2"/>
              </a:rPr>
              <a:t>action buttons </a:t>
            </a:r>
            <a:r>
              <a:rPr lang="en-US" baseline="0" dirty="0" smtClean="0">
                <a:sym typeface="Wingdings" pitchFamily="2" charset="2"/>
              </a:rPr>
              <a:t>to link each slide back to the “home page.”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 startAt="5"/>
              <a:tabLst/>
              <a:defRPr/>
            </a:pPr>
            <a:r>
              <a:rPr lang="en-US" b="1" baseline="0" dirty="0" smtClean="0">
                <a:sym typeface="Wingdings" pitchFamily="2" charset="2"/>
              </a:rPr>
              <a:t>Key in your content</a:t>
            </a:r>
            <a:r>
              <a:rPr lang="en-US" baseline="0" dirty="0" smtClean="0">
                <a:sym typeface="Wingdings" pitchFamily="2" charset="2"/>
              </a:rPr>
              <a:t>. 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>
                <a:sym typeface="Wingdings" pitchFamily="2" charset="2"/>
              </a:rPr>
              <a:t>      *All text is in black.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>
                <a:sym typeface="Wingdings" pitchFamily="2" charset="2"/>
              </a:rPr>
              <a:t>      *No background color.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>
                <a:sym typeface="Wingdings" pitchFamily="2" charset="2"/>
              </a:rPr>
              <a:t>      *Select a readable font and an appropriate size to be consistent.</a:t>
            </a:r>
          </a:p>
          <a:p>
            <a:pPr marL="228600" indent="-228600">
              <a:buFont typeface="Arial" pitchFamily="34" charset="0"/>
              <a:buNone/>
            </a:pPr>
            <a:endParaRPr lang="en-US" baseline="0" dirty="0" smtClean="0">
              <a:sym typeface="Wingdings" pitchFamily="2" charset="2"/>
            </a:endParaRPr>
          </a:p>
          <a:p>
            <a:pPr marL="228600" indent="-228600">
              <a:buFont typeface="Arial" pitchFamily="34" charset="0"/>
              <a:buNone/>
            </a:pPr>
            <a:endParaRPr lang="en-US" baseline="0" dirty="0" smtClean="0">
              <a:sym typeface="Wingdings" pitchFamily="2" charset="2"/>
            </a:endParaRPr>
          </a:p>
          <a:p>
            <a:pPr marL="228600" indent="-228600">
              <a:buFont typeface="Arial" pitchFamily="34" charset="0"/>
              <a:buAutoNum type="arabicPeriod" startAt="3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AE27E-A0F1-41F1-8990-F417A5CD3C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indent="-228600">
              <a:buNone/>
            </a:pPr>
            <a:r>
              <a:rPr lang="en-US" b="1" u="sng" dirty="0" smtClean="0"/>
              <a:t>DAY #2</a:t>
            </a:r>
            <a:r>
              <a:rPr lang="en-US" dirty="0" smtClean="0"/>
              <a:t>:  Today we will start by creating the right side of your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crestnotes</a:t>
            </a:r>
            <a:r>
              <a:rPr lang="en-US" dirty="0" smtClean="0"/>
              <a:t> webpage. </a:t>
            </a:r>
          </a:p>
          <a:p>
            <a:pPr marL="228600" indent="-228600">
              <a:buNone/>
            </a:pPr>
            <a:r>
              <a:rPr lang="en-US" dirty="0" smtClean="0"/>
              <a:t>               This will include “Ask Mrs. Rob”, a word cloud with</a:t>
            </a:r>
            <a:r>
              <a:rPr lang="en-US" baseline="0" dirty="0" smtClean="0"/>
              <a:t> a hyperlink, and your</a:t>
            </a:r>
          </a:p>
          <a:p>
            <a:pPr marL="228600" indent="-228600">
              <a:buNone/>
            </a:pPr>
            <a:r>
              <a:rPr lang="en-US" baseline="0" dirty="0" smtClean="0"/>
              <a:t>               creative corner with a  hyperlink.  Then continue to key in your </a:t>
            </a:r>
          </a:p>
          <a:p>
            <a:pPr marL="228600" indent="-228600">
              <a:buNone/>
            </a:pPr>
            <a:r>
              <a:rPr lang="en-US" baseline="0" dirty="0" smtClean="0"/>
              <a:t>               content on each slide. </a:t>
            </a:r>
            <a:endParaRPr lang="en-US" dirty="0" smtClean="0"/>
          </a:p>
          <a:p>
            <a:pPr marL="228600" indent="-228600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Open PPT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crestnotes</a:t>
            </a:r>
            <a:r>
              <a:rPr lang="en-US" dirty="0" smtClean="0">
                <a:sym typeface="Wingdings" pitchFamily="2" charset="2"/>
              </a:rPr>
              <a:t>  (P drive)</a:t>
            </a:r>
          </a:p>
          <a:p>
            <a:pPr marL="228600" indent="-228600">
              <a:buAutoNum type="arabicPeriod"/>
            </a:pPr>
            <a:r>
              <a:rPr lang="en-US" dirty="0" smtClean="0">
                <a:sym typeface="Wingdings" pitchFamily="2" charset="2"/>
              </a:rPr>
              <a:t>Send students Mrs. Robinson’s picture using SynchronEyes.  Save to your P/LA folder.</a:t>
            </a:r>
          </a:p>
          <a:p>
            <a:pPr marL="228600" indent="-228600">
              <a:buAutoNum type="arabicPeriod" startAt="3"/>
            </a:pPr>
            <a:r>
              <a:rPr lang="en-US" baseline="0" dirty="0" smtClean="0">
                <a:sym typeface="Wingdings" pitchFamily="2" charset="2"/>
              </a:rPr>
              <a:t>Use Wordle.net to create a “word cloud” of vocabulary “tag” words from the story.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*Create your 10 tag word </a:t>
            </a:r>
            <a:r>
              <a:rPr lang="en-US" baseline="0" dirty="0" err="1" smtClean="0">
                <a:sym typeface="Wingdings" pitchFamily="2" charset="2"/>
              </a:rPr>
              <a:t>wordle</a:t>
            </a:r>
            <a:r>
              <a:rPr lang="en-US" baseline="0" dirty="0" smtClean="0">
                <a:sym typeface="Wingdings" pitchFamily="2" charset="2"/>
              </a:rPr>
              <a:t>; select font, color, etc.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*Take a screen shot of your </a:t>
            </a:r>
            <a:r>
              <a:rPr lang="en-US" baseline="0" dirty="0" err="1" smtClean="0">
                <a:sym typeface="Wingdings" pitchFamily="2" charset="2"/>
              </a:rPr>
              <a:t>wordlepaste</a:t>
            </a:r>
            <a:r>
              <a:rPr lang="en-US" baseline="0" dirty="0" smtClean="0">
                <a:sym typeface="Wingdings" pitchFamily="2" charset="2"/>
              </a:rPr>
              <a:t> it into a Word document.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Crop and resize to 1x2” and save.</a:t>
            </a:r>
          </a:p>
          <a:p>
            <a:pPr marL="228600" indent="-228600">
              <a:buNone/>
            </a:pPr>
            <a:r>
              <a:rPr lang="en-US" b="0" dirty="0" smtClean="0">
                <a:sym typeface="Wingdings" pitchFamily="2" charset="2"/>
              </a:rPr>
              <a:t>4.   On </a:t>
            </a:r>
            <a:r>
              <a:rPr lang="en-US" dirty="0" smtClean="0">
                <a:sym typeface="Wingdings" pitchFamily="2" charset="2"/>
              </a:rPr>
              <a:t>the top, right side of the “home page” slide: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*Create the “Ask Mrs. Rob” Help Section: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*Insert a text box and insert Mrs. Robinson’s picture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*Insert text explaining the kind of HELP available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*@ lirobinson@soudertonsd.org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*Create the “Tag” Section: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*Insert a text box for your Wordle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*Create a hypertext link to the Wordle.net website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*Create a text box for your “creative corner” section: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*Insert a link to a website about studying, help, tips, etc.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                *Insert an image/clipart</a:t>
            </a:r>
          </a:p>
          <a:p>
            <a:pPr marL="228600" indent="-228600">
              <a:buNone/>
            </a:pPr>
            <a:r>
              <a:rPr lang="en-US" baseline="0" dirty="0" smtClean="0">
                <a:sym typeface="Wingdings" pitchFamily="2" charset="2"/>
              </a:rPr>
              <a:t>5.  Continue keying in content.</a:t>
            </a:r>
          </a:p>
          <a:p>
            <a:pPr marL="228600" indent="-228600">
              <a:buAutoNum type="arabicPeriod" startAt="3"/>
            </a:pPr>
            <a:endParaRPr lang="en-US" baseline="0" dirty="0" smtClean="0">
              <a:sym typeface="Wingdings" pitchFamily="2" charset="2"/>
            </a:endParaRPr>
          </a:p>
          <a:p>
            <a:pPr marL="228600" indent="-228600">
              <a:buNone/>
            </a:pP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AE27E-A0F1-41F1-8990-F417A5CD3C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Day #3</a:t>
            </a:r>
            <a:r>
              <a:rPr lang="en-US" dirty="0" smtClean="0"/>
              <a:t>:</a:t>
            </a:r>
            <a:r>
              <a:rPr lang="en-US" baseline="0" dirty="0" smtClean="0"/>
              <a:t>  Today you will create the Works Cited slide and complete </a:t>
            </a:r>
            <a:r>
              <a:rPr lang="en-US" baseline="0" smtClean="0"/>
              <a:t>all slides.  </a:t>
            </a:r>
            <a:endParaRPr lang="en-US" baseline="0" dirty="0" smtClean="0"/>
          </a:p>
          <a:p>
            <a:r>
              <a:rPr lang="en-US" baseline="0" dirty="0" smtClean="0"/>
              <a:t>               Proofreading Strategies</a:t>
            </a:r>
          </a:p>
          <a:p>
            <a:r>
              <a:rPr lang="en-US" baseline="0" dirty="0" smtClean="0"/>
              <a:t>               Print </a:t>
            </a:r>
            <a:r>
              <a:rPr lang="en-US" baseline="0" dirty="0" smtClean="0">
                <a:sym typeface="Wingdings" pitchFamily="2" charset="2"/>
              </a:rPr>
              <a:t> Handouts  4 per page  black/white</a:t>
            </a:r>
          </a:p>
          <a:p>
            <a:r>
              <a:rPr lang="en-US" baseline="0" dirty="0" smtClean="0">
                <a:sym typeface="Wingdings" pitchFamily="2" charset="2"/>
              </a:rPr>
              <a:t>               CITE </a:t>
            </a:r>
            <a:r>
              <a:rPr lang="en-US" baseline="0" dirty="0" smtClean="0"/>
              <a:t>Technology Grade </a:t>
            </a:r>
          </a:p>
          <a:p>
            <a:r>
              <a:rPr lang="en-US" baseline="0" dirty="0" smtClean="0"/>
              <a:t>               Upload to ePortfolio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AE27E-A0F1-41F1-8990-F417A5CD3C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AE27E-A0F1-41F1-8990-F417A5CD3C6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AE27E-A0F1-41F1-8990-F417A5CD3C6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77C0A-15F0-4EFF-9CCA-0EDE51F5F93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3A3B8-17C9-4E67-A9C1-F592332F2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hyperlink" Target="mailto:lirobinson@soudertonsd.org" TargetMode="External"/><Relationship Id="rId5" Type="http://schemas.openxmlformats.org/officeDocument/2006/relationships/slide" Target="slide4.xml"/><Relationship Id="rId10" Type="http://schemas.openxmlformats.org/officeDocument/2006/relationships/image" Target="../media/image2.png"/><Relationship Id="rId4" Type="http://schemas.openxmlformats.org/officeDocument/2006/relationships/slide" Target="slide3.xml"/><Relationship Id="rId9" Type="http://schemas.openxmlformats.org/officeDocument/2006/relationships/hyperlink" Target="http://www.wordle.ne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4114800" cy="5278368"/>
          </a:xfrm>
          <a:prstGeom prst="rect">
            <a:avLst/>
          </a:prstGeom>
          <a:solidFill>
            <a:schemeClr val="bg1"/>
          </a:solidFill>
          <a:ln w="76200" cmpd="tri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oper Black" pitchFamily="18" charset="0"/>
              </a:rPr>
              <a:t> </a:t>
            </a:r>
            <a:r>
              <a:rPr lang="en-US" sz="2400" dirty="0" smtClean="0">
                <a:latin typeface="Cooper Black" pitchFamily="18" charset="0"/>
              </a:rPr>
              <a:t>                                                                     </a:t>
            </a:r>
          </a:p>
          <a:p>
            <a:r>
              <a:rPr lang="en-US" sz="2400" dirty="0" smtClean="0">
                <a:latin typeface="Cooper Black" pitchFamily="18" charset="0"/>
              </a:rPr>
              <a:t>                                                  </a:t>
            </a:r>
            <a:r>
              <a:rPr lang="en-US" sz="2800" dirty="0" smtClean="0">
                <a:latin typeface="Cooper Black" pitchFamily="18" charset="0"/>
              </a:rPr>
              <a:t>Book Title      Author</a:t>
            </a:r>
          </a:p>
          <a:p>
            <a:endParaRPr lang="en-US" sz="700" dirty="0" smtClean="0">
              <a:latin typeface="Cooper Black" pitchFamily="18" charset="0"/>
            </a:endParaRPr>
          </a:p>
          <a:p>
            <a:endParaRPr lang="en-US" sz="700" dirty="0">
              <a:latin typeface="Cooper Black" pitchFamily="18" charset="0"/>
            </a:endParaRPr>
          </a:p>
          <a:p>
            <a:endParaRPr lang="en-US" sz="700" dirty="0" smtClean="0">
              <a:latin typeface="Cooper Black" pitchFamily="18" charset="0"/>
            </a:endParaRPr>
          </a:p>
          <a:p>
            <a:pPr algn="ctr"/>
            <a:r>
              <a:rPr lang="en-US" sz="2400" dirty="0" smtClean="0">
                <a:latin typeface="Cooper Black" pitchFamily="18" charset="0"/>
              </a:rPr>
              <a:t>Table of Contents</a:t>
            </a:r>
            <a:endParaRPr lang="en-US" sz="600" dirty="0" smtClean="0">
              <a:latin typeface="Cooper Black" pitchFamily="18" charset="0"/>
            </a:endParaRPr>
          </a:p>
          <a:p>
            <a:endParaRPr lang="en-US" sz="2400" dirty="0">
              <a:latin typeface="Cooper Black" pitchFamily="18" charset="0"/>
            </a:endParaRPr>
          </a:p>
          <a:p>
            <a:r>
              <a:rPr lang="en-US" sz="2400" dirty="0" smtClean="0">
                <a:latin typeface="Cooper Black" pitchFamily="18" charset="0"/>
                <a:hlinkClick r:id="rId3" action="ppaction://hlinksldjump"/>
              </a:rPr>
              <a:t>Plot Overview                                          </a:t>
            </a:r>
            <a:endParaRPr lang="en-US" sz="2400" dirty="0" smtClean="0">
              <a:latin typeface="Cooper Black" pitchFamily="18" charset="0"/>
            </a:endParaRPr>
          </a:p>
          <a:p>
            <a:r>
              <a:rPr lang="en-US" sz="2400" dirty="0" smtClean="0">
                <a:latin typeface="Cooper Black" pitchFamily="18" charset="0"/>
                <a:hlinkClick r:id="rId4" action="ppaction://hlinksldjump"/>
              </a:rPr>
              <a:t>Character List</a:t>
            </a:r>
            <a:endParaRPr lang="en-US" sz="2400" dirty="0" smtClean="0">
              <a:latin typeface="Cooper Black" pitchFamily="18" charset="0"/>
            </a:endParaRPr>
          </a:p>
          <a:p>
            <a:r>
              <a:rPr lang="en-US" sz="2400" dirty="0" smtClean="0">
                <a:latin typeface="Cooper Black" pitchFamily="18" charset="0"/>
                <a:hlinkClick r:id="rId5" action="ppaction://hlinksldjump"/>
              </a:rPr>
              <a:t>Quotations</a:t>
            </a:r>
            <a:endParaRPr lang="en-US" sz="2400" dirty="0" smtClean="0">
              <a:latin typeface="Cooper Black" pitchFamily="18" charset="0"/>
            </a:endParaRPr>
          </a:p>
          <a:p>
            <a:r>
              <a:rPr lang="en-US" sz="2400" dirty="0" smtClean="0">
                <a:latin typeface="Cooper Black" pitchFamily="18" charset="0"/>
                <a:hlinkClick r:id="rId6" action="ppaction://hlinksldjump"/>
              </a:rPr>
              <a:t>Study Questions</a:t>
            </a:r>
            <a:endParaRPr lang="en-US" sz="2400" dirty="0" smtClean="0">
              <a:latin typeface="Cooper Black" pitchFamily="18" charset="0"/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oper Black" pitchFamily="18" charset="0"/>
              </a:rPr>
              <a:t>(choose 2 from </a:t>
            </a:r>
            <a:r>
              <a:rPr lang="en-US" sz="2400" smtClean="0">
                <a:solidFill>
                  <a:schemeClr val="bg1">
                    <a:lumMod val="50000"/>
                  </a:schemeClr>
                </a:solidFill>
                <a:latin typeface="Cooper Black" pitchFamily="18" charset="0"/>
              </a:rPr>
              <a:t>below)</a:t>
            </a:r>
            <a:endParaRPr lang="en-US" sz="2400" dirty="0" smtClean="0">
              <a:solidFill>
                <a:schemeClr val="bg1"/>
              </a:solidFill>
              <a:latin typeface="Cooper Black" pitchFamily="18" charset="0"/>
            </a:endParaRPr>
          </a:p>
          <a:p>
            <a:r>
              <a:rPr lang="en-US" sz="2400" dirty="0" smtClean="0">
                <a:latin typeface="Cooper Black" pitchFamily="18" charset="0"/>
                <a:hlinkClick r:id="rId6" action="ppaction://hlinksldjump"/>
              </a:rPr>
              <a:t>Foreshadowing</a:t>
            </a:r>
            <a:endParaRPr lang="en-US" sz="2400" dirty="0" smtClean="0">
              <a:latin typeface="Cooper Black" pitchFamily="18" charset="0"/>
            </a:endParaRPr>
          </a:p>
          <a:p>
            <a:pPr marL="50800" indent="-50800"/>
            <a:r>
              <a:rPr lang="en-US" sz="2400" dirty="0" smtClean="0">
                <a:latin typeface="Cooper Black" pitchFamily="18" charset="0"/>
                <a:hlinkClick r:id="rId7" action="ppaction://hlinksldjump"/>
              </a:rPr>
              <a:t>Themes &amp; Symbols</a:t>
            </a:r>
            <a:endParaRPr lang="en-US" sz="2400" dirty="0" smtClean="0">
              <a:latin typeface="Cooper Black" pitchFamily="18" charset="0"/>
            </a:endParaRPr>
          </a:p>
          <a:p>
            <a:pPr marL="50800" indent="-50800"/>
            <a:r>
              <a:rPr lang="en-US" sz="2400" dirty="0" smtClean="0">
                <a:latin typeface="Cooper Black" pitchFamily="18" charset="0"/>
              </a:rPr>
              <a:t>Author Notes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2860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C</a:t>
            </a:r>
            <a:r>
              <a:rPr lang="en-US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restnot</a:t>
            </a:r>
            <a:r>
              <a:rPr lang="en-US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es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 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by your name 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/>
          <p:cNvPicPr/>
          <p:nvPr/>
        </p:nvPicPr>
        <p:blipFill>
          <a:blip r:embed="rId8" cstate="print"/>
          <a:srcRect l="43590" t="40159" r="25481" b="9459"/>
          <a:stretch>
            <a:fillRect/>
          </a:stretch>
        </p:blipFill>
        <p:spPr bwMode="auto">
          <a:xfrm>
            <a:off x="4419600" y="1219200"/>
            <a:ext cx="990600" cy="1447800"/>
          </a:xfrm>
          <a:prstGeom prst="rect">
            <a:avLst/>
          </a:prstGeom>
          <a:noFill/>
          <a:ln w="127000" cmpd="tri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6" name="Picture 5">
            <a:hlinkClick r:id="rId9"/>
          </p:cNvPr>
          <p:cNvPicPr/>
          <p:nvPr/>
        </p:nvPicPr>
        <p:blipFill>
          <a:blip r:embed="rId10" cstate="print"/>
          <a:srcRect l="9455" t="21670" r="9295" b="10537"/>
          <a:stretch>
            <a:fillRect/>
          </a:stretch>
        </p:blipFill>
        <p:spPr bwMode="auto">
          <a:xfrm>
            <a:off x="5715000" y="3048000"/>
            <a:ext cx="312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72200" y="12954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u="sng" dirty="0" smtClean="0">
                <a:latin typeface="Candy Round BTN Lt" pitchFamily="34" charset="0"/>
              </a:rPr>
              <a:t>Ask Mrs. Rob</a:t>
            </a:r>
            <a:endParaRPr lang="en-US" sz="2800" b="1" i="1" u="sng" dirty="0">
              <a:latin typeface="Candy Round BTN L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19050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Help with grammar, writing, and reports.  Contact:</a:t>
            </a:r>
          </a:p>
          <a:p>
            <a:r>
              <a:rPr lang="en-US" dirty="0" smtClean="0">
                <a:hlinkClick r:id="rId11"/>
              </a:rPr>
              <a:t>lirobinson@soudertonsd.org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38600" y="3200400"/>
            <a:ext cx="164513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Create a tag Wall</a:t>
            </a:r>
          </a:p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@</a:t>
            </a:r>
          </a:p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9"/>
              </a:rPr>
              <a:t>Wordle.net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4953001"/>
            <a:ext cx="3124200" cy="175432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Creative Corner:   </a:t>
            </a:r>
          </a:p>
          <a:p>
            <a:pPr marL="341313" indent="-163513">
              <a:buFont typeface="Arial" pitchFamily="34" charset="0"/>
              <a:buChar char="•"/>
            </a:pPr>
            <a:r>
              <a:rPr lang="en-US" dirty="0" smtClean="0"/>
              <a:t> Study Tips--Hyperlink</a:t>
            </a:r>
          </a:p>
          <a:p>
            <a:pPr marL="341313" indent="-163513">
              <a:buFont typeface="Arial" pitchFamily="34" charset="0"/>
              <a:buChar char="•"/>
            </a:pPr>
            <a:r>
              <a:rPr lang="en-US" dirty="0" smtClean="0"/>
              <a:t> Book review /rating </a:t>
            </a:r>
            <a:r>
              <a:rPr lang="en-US" dirty="0" smtClean="0">
                <a:sym typeface="Wingdings"/>
              </a:rPr>
              <a:t></a:t>
            </a:r>
          </a:p>
          <a:p>
            <a:pPr marL="341313" indent="-163513">
              <a:buFont typeface="Arial" pitchFamily="34" charset="0"/>
              <a:buChar char="•"/>
            </a:pPr>
            <a:r>
              <a:rPr lang="en-US" dirty="0" smtClean="0">
                <a:sym typeface="Wingdings"/>
              </a:rPr>
              <a:t> Other books by author</a:t>
            </a:r>
            <a:endParaRPr lang="en-US" sz="600" dirty="0" smtClean="0">
              <a:sym typeface="Wingdings"/>
            </a:endParaRPr>
          </a:p>
          <a:p>
            <a:pPr marL="341313" indent="-163513">
              <a:buFont typeface="Arial" pitchFamily="34" charset="0"/>
              <a:buChar char="•"/>
            </a:pPr>
            <a:r>
              <a:rPr lang="en-US" dirty="0" smtClean="0"/>
              <a:t> Be creative &amp; appropriate</a:t>
            </a:r>
          </a:p>
          <a:p>
            <a:pPr marL="341313" indent="-163513">
              <a:buFont typeface="Arial" pitchFamily="34" charset="0"/>
              <a:buChar char="•"/>
            </a:pPr>
            <a:r>
              <a:rPr lang="en-US" dirty="0" smtClean="0"/>
              <a:t> Decorative</a:t>
            </a:r>
            <a:endParaRPr lang="en-US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95800" y="4953000"/>
            <a:ext cx="1066800" cy="168767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715000" y="3048000"/>
            <a:ext cx="3124200" cy="175432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1143000"/>
            <a:ext cx="3124200" cy="175432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Plot Overview                                          </a:t>
            </a:r>
            <a:br>
              <a:rPr lang="en-US" dirty="0" smtClean="0">
                <a:latin typeface="Cooper Black" pitchFamily="18" charset="0"/>
              </a:rPr>
            </a:br>
            <a:endParaRPr lang="en-US" dirty="0" smtClean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to 2 paragraphs / accurate</a:t>
            </a:r>
          </a:p>
          <a:p>
            <a:endParaRPr lang="en-US" dirty="0" smtClean="0"/>
          </a:p>
          <a:p>
            <a:r>
              <a:rPr lang="en-US" dirty="0" smtClean="0"/>
              <a:t>Covers entire text / Easy to understand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Character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or more major characters.</a:t>
            </a:r>
          </a:p>
          <a:p>
            <a:endParaRPr lang="en-US" dirty="0" smtClean="0"/>
          </a:p>
          <a:p>
            <a:r>
              <a:rPr lang="en-US" dirty="0" smtClean="0"/>
              <a:t>2 to 3 sentences.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quotations explained in context of the story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questions  with detailed answers</a:t>
            </a:r>
            <a:endParaRPr lang="en-US" dirty="0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7010400" y="6172200"/>
            <a:ext cx="1371600" cy="838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#1: Foreshadowing</a:t>
            </a:r>
            <a:br>
              <a:rPr lang="en-US" dirty="0" smtClean="0"/>
            </a:br>
            <a:r>
              <a:rPr lang="en-US" dirty="0" smtClean="0"/>
              <a:t>                          Themes &amp; Symbols</a:t>
            </a:r>
            <a:br>
              <a:rPr lang="en-US" dirty="0" smtClean="0"/>
            </a:br>
            <a:r>
              <a:rPr lang="en-US" dirty="0" smtClean="0"/>
              <a:t>                Author Notes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686800" cy="3459163"/>
          </a:xfrm>
        </p:spPr>
        <p:txBody>
          <a:bodyPr/>
          <a:lstStyle/>
          <a:p>
            <a:r>
              <a:rPr lang="en-US" dirty="0" smtClean="0"/>
              <a:t>3 examples from the story with explanation</a:t>
            </a:r>
          </a:p>
          <a:p>
            <a:r>
              <a:rPr lang="en-US" dirty="0" smtClean="0"/>
              <a:t>3 total &amp; explanations; 1 paragraph each</a:t>
            </a:r>
          </a:p>
          <a:p>
            <a:r>
              <a:rPr lang="en-US" dirty="0" smtClean="0"/>
              <a:t>Background information on author; 1 paragraph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#2: Foreshadowing</a:t>
            </a:r>
            <a:br>
              <a:rPr lang="en-US" dirty="0" smtClean="0"/>
            </a:br>
            <a:r>
              <a:rPr lang="en-US" dirty="0" smtClean="0"/>
              <a:t>                          Themes &amp; Symbols</a:t>
            </a:r>
            <a:br>
              <a:rPr lang="en-US" dirty="0" smtClean="0"/>
            </a:br>
            <a:r>
              <a:rPr lang="en-US" dirty="0" smtClean="0"/>
              <a:t>                Author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229600" cy="4525963"/>
          </a:xfrm>
        </p:spPr>
        <p:txBody>
          <a:bodyPr/>
          <a:lstStyle/>
          <a:p>
            <a:r>
              <a:rPr lang="en-US" dirty="0" smtClean="0"/>
              <a:t>3 examples from the story with explanation</a:t>
            </a:r>
          </a:p>
          <a:p>
            <a:r>
              <a:rPr lang="en-US" dirty="0" smtClean="0"/>
              <a:t>3 total &amp; explanations; 1 paragraph each</a:t>
            </a:r>
          </a:p>
          <a:p>
            <a:r>
              <a:rPr lang="en-US" dirty="0" smtClean="0"/>
              <a:t>Background information on author; 1 paragraph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Wordle.net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Wordle.net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82000" y="6248400"/>
            <a:ext cx="7620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542</TotalTime>
  <Words>698</Words>
  <Application>Microsoft Office PowerPoint</Application>
  <PresentationFormat>On-screen Show (4:3)</PresentationFormat>
  <Paragraphs>114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Plot Overview                                           </vt:lpstr>
      <vt:lpstr>Character List</vt:lpstr>
      <vt:lpstr>Quotations</vt:lpstr>
      <vt:lpstr>Study Questions</vt:lpstr>
      <vt:lpstr>Option #1: Foreshadowing                           Themes &amp; Symbols                 Author Notes    </vt:lpstr>
      <vt:lpstr>Option #2: Foreshadowing                           Themes &amp; Symbols                 Author Notes</vt:lpstr>
      <vt:lpstr>Works Cited</vt:lpstr>
      <vt:lpstr>Works Cited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SASD</dc:creator>
  <cp:lastModifiedBy>SASD</cp:lastModifiedBy>
  <cp:revision>93</cp:revision>
  <dcterms:created xsi:type="dcterms:W3CDTF">2010-01-21T14:37:26Z</dcterms:created>
  <dcterms:modified xsi:type="dcterms:W3CDTF">2010-01-26T19:32:27Z</dcterms:modified>
</cp:coreProperties>
</file>